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617" r:id="rId6"/>
    <p:sldId id="644" r:id="rId7"/>
    <p:sldId id="618" r:id="rId8"/>
    <p:sldId id="619" r:id="rId9"/>
    <p:sldId id="620" r:id="rId10"/>
    <p:sldId id="643" r:id="rId11"/>
    <p:sldId id="621" r:id="rId12"/>
    <p:sldId id="622" r:id="rId13"/>
    <p:sldId id="625" r:id="rId14"/>
    <p:sldId id="623" r:id="rId15"/>
    <p:sldId id="628" r:id="rId16"/>
    <p:sldId id="630" r:id="rId17"/>
    <p:sldId id="629" r:id="rId18"/>
    <p:sldId id="631" r:id="rId19"/>
    <p:sldId id="624" r:id="rId20"/>
    <p:sldId id="632" r:id="rId21"/>
    <p:sldId id="633" r:id="rId22"/>
    <p:sldId id="635" r:id="rId23"/>
    <p:sldId id="637" r:id="rId24"/>
    <p:sldId id="638" r:id="rId25"/>
    <p:sldId id="640" r:id="rId26"/>
    <p:sldId id="641" r:id="rId27"/>
    <p:sldId id="642" r:id="rId28"/>
    <p:sldId id="609" r:id="rId29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mond-T460s" initials="E" lastIdx="1" clrIdx="0">
    <p:extLst>
      <p:ext uri="{19B8F6BF-5375-455C-9EA6-DF929625EA0E}">
        <p15:presenceInfo xmlns:p15="http://schemas.microsoft.com/office/powerpoint/2012/main" userId="Edmond-T460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00FF"/>
    <a:srgbClr val="CC0000"/>
    <a:srgbClr val="0F2B5B"/>
    <a:srgbClr val="F37825"/>
    <a:srgbClr val="66BDB5"/>
    <a:srgbClr val="000000"/>
    <a:srgbClr val="66CEF5"/>
    <a:srgbClr val="009183"/>
    <a:srgbClr val="00A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CF81F2-0EC9-4C65-8BF8-DB6E8E142B82}" v="4058" dt="2018-09-19T05:20:09.4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7961" autoAdjust="0"/>
  </p:normalViewPr>
  <p:slideViewPr>
    <p:cSldViewPr snapToGrid="0">
      <p:cViewPr>
        <p:scale>
          <a:sx n="50" d="100"/>
          <a:sy n="50" d="100"/>
        </p:scale>
        <p:origin x="2736" y="119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100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51CA9-D829-4B59-BDB4-DF58A0FFEDB4}" type="datetimeFigureOut">
              <a:rPr lang="zh-HK" altLang="en-US" smtClean="0"/>
              <a:t>11/5/2019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92D81-D5A9-47BB-A662-B7791EF964C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68681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92D81-D5A9-47BB-A662-B7791EF964CF}" type="slidenum">
              <a:rPr lang="zh-HK" altLang="en-US" smtClean="0"/>
              <a:t>16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24312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92D81-D5A9-47BB-A662-B7791EF964CF}" type="slidenum">
              <a:rPr lang="zh-HK" altLang="en-US" smtClean="0"/>
              <a:t>18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25473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92D81-D5A9-47BB-A662-B7791EF964CF}" type="slidenum">
              <a:rPr lang="zh-HK" altLang="en-US" smtClean="0"/>
              <a:t>19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8955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92D81-D5A9-47BB-A662-B7791EF964CF}" type="slidenum">
              <a:rPr lang="zh-HK" altLang="en-US" smtClean="0"/>
              <a:t>20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16135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92D81-D5A9-47BB-A662-B7791EF964CF}" type="slidenum">
              <a:rPr lang="zh-HK" altLang="en-US" smtClean="0"/>
              <a:t>21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3457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92D81-D5A9-47BB-A662-B7791EF964CF}" type="slidenum">
              <a:rPr lang="zh-HK" altLang="en-US" smtClean="0"/>
              <a:t>22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65541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92D81-D5A9-47BB-A662-B7791EF964CF}" type="slidenum">
              <a:rPr lang="zh-HK" altLang="en-US" smtClean="0"/>
              <a:t>23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31505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F0F475-2E7B-4716-96D8-0A44EC198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10CBD7A-7513-40C0-BE4A-B02CCF040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A2E588F-198C-43E2-829A-AF2C0A344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B3B7-B150-470D-822D-6DE1717A8FE0}" type="datetimeFigureOut">
              <a:rPr lang="zh-HK" altLang="en-US" smtClean="0"/>
              <a:t>11/5/2019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CEB565F-D48E-48B4-B36E-35BCD2815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0BF8870-7AAD-4BA8-B7E1-A5E474F69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C8E6-68F4-4556-8CB2-545EF70A9AB8}" type="slidenum">
              <a:rPr lang="zh-HK" altLang="en-US" smtClean="0"/>
              <a:t>‹#›</a:t>
            </a:fld>
            <a:endParaRPr lang="zh-HK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F1B79AF-6AF5-414B-A35D-8D260909831A}"/>
              </a:ext>
            </a:extLst>
          </p:cNvPr>
          <p:cNvGrpSpPr/>
          <p:nvPr userDrawn="1"/>
        </p:nvGrpSpPr>
        <p:grpSpPr>
          <a:xfrm>
            <a:off x="11124" y="-1"/>
            <a:ext cx="12169750" cy="6858001"/>
            <a:chOff x="11124" y="-1"/>
            <a:chExt cx="12169750" cy="6858001"/>
          </a:xfrm>
        </p:grpSpPr>
        <p:sp>
          <p:nvSpPr>
            <p:cNvPr id="8" name="直角三角形 7">
              <a:extLst>
                <a:ext uri="{FF2B5EF4-FFF2-40B4-BE49-F238E27FC236}">
                  <a16:creationId xmlns:a16="http://schemas.microsoft.com/office/drawing/2014/main" id="{6FFBC9A7-4C81-47F9-9B41-AE4891901D58}"/>
                </a:ext>
              </a:extLst>
            </p:cNvPr>
            <p:cNvSpPr/>
            <p:nvPr/>
          </p:nvSpPr>
          <p:spPr>
            <a:xfrm rot="5400000">
              <a:off x="-1722688" y="1733811"/>
              <a:ext cx="5373282" cy="1905657"/>
            </a:xfrm>
            <a:prstGeom prst="rtTriangle">
              <a:avLst/>
            </a:prstGeom>
            <a:solidFill>
              <a:srgbClr val="00ADE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99FB9E2-B023-42E2-B361-5DA4661CD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1720" y="285316"/>
              <a:ext cx="1314884" cy="1314884"/>
            </a:xfrm>
            <a:prstGeom prst="rect">
              <a:avLst/>
            </a:prstGeom>
          </p:spPr>
        </p:pic>
        <p:sp>
          <p:nvSpPr>
            <p:cNvPr id="10" name="直角三角形 9">
              <a:extLst>
                <a:ext uri="{FF2B5EF4-FFF2-40B4-BE49-F238E27FC236}">
                  <a16:creationId xmlns:a16="http://schemas.microsoft.com/office/drawing/2014/main" id="{80FD3B45-F18E-4A07-93C7-2091CFE52382}"/>
                </a:ext>
              </a:extLst>
            </p:cNvPr>
            <p:cNvSpPr/>
            <p:nvPr/>
          </p:nvSpPr>
          <p:spPr>
            <a:xfrm rot="16200000">
              <a:off x="8883127" y="3560254"/>
              <a:ext cx="4689835" cy="1905658"/>
            </a:xfrm>
            <a:prstGeom prst="rtTriangle">
              <a:avLst/>
            </a:prstGeom>
            <a:solidFill>
              <a:srgbClr val="0F2B5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22294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12EFF9-58AB-4C17-BF84-D6DF00FE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3A30FEF-E378-4A75-BB2D-21F9C5EC8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1A4E57B-0E07-4FC3-B0E2-5E20FEE7B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B3B7-B150-470D-822D-6DE1717A8FE0}" type="datetimeFigureOut">
              <a:rPr lang="zh-HK" altLang="en-US" smtClean="0"/>
              <a:t>11/5/2019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2CB58CF-5176-46FE-85AB-DF84BF054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6015FFA-4B92-404A-8720-6BE60E488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C8E6-68F4-4556-8CB2-545EF70A9AB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42108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B102A0D5-6973-4286-B338-56370ADA16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1747CFF-03AD-406D-8D2D-38D75D568D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8C29BBD-4638-431B-8466-3D2A36141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B3B7-B150-470D-822D-6DE1717A8FE0}" type="datetimeFigureOut">
              <a:rPr lang="zh-HK" altLang="en-US" smtClean="0"/>
              <a:t>11/5/2019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C136D74-4C81-4488-81F2-9A79A37C8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3DE34D1-6477-403C-B78C-5006F3E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C8E6-68F4-4556-8CB2-545EF70A9AB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9781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53316F-D6A7-4DDD-B11B-7ACA6A2DE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212E1A-2F6D-4EEE-8767-2162B8E5F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FBAE28C-30D0-4D17-A1F4-0A1BC8FD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B3B7-B150-470D-822D-6DE1717A8FE0}" type="datetimeFigureOut">
              <a:rPr lang="zh-HK" altLang="en-US" smtClean="0"/>
              <a:t>11/5/2019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8D53912-5E4E-4DF8-94FE-9CD96BB12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64C7C6D-ED90-44A7-A377-498DA3F21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C8E6-68F4-4556-8CB2-545EF70A9AB8}" type="slidenum">
              <a:rPr lang="zh-HK" altLang="en-US" smtClean="0"/>
              <a:t>‹#›</a:t>
            </a:fld>
            <a:endParaRPr lang="zh-HK" altLang="en-US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F1B79AF-6AF5-414B-A35D-8D260909831A}"/>
              </a:ext>
            </a:extLst>
          </p:cNvPr>
          <p:cNvGrpSpPr/>
          <p:nvPr userDrawn="1"/>
        </p:nvGrpSpPr>
        <p:grpSpPr>
          <a:xfrm>
            <a:off x="-4918" y="-1"/>
            <a:ext cx="11705480" cy="5373282"/>
            <a:chOff x="11124" y="-1"/>
            <a:chExt cx="11705480" cy="5373282"/>
          </a:xfrm>
        </p:grpSpPr>
        <p:sp>
          <p:nvSpPr>
            <p:cNvPr id="13" name="直角三角形 12">
              <a:extLst>
                <a:ext uri="{FF2B5EF4-FFF2-40B4-BE49-F238E27FC236}">
                  <a16:creationId xmlns:a16="http://schemas.microsoft.com/office/drawing/2014/main" id="{6FFBC9A7-4C81-47F9-9B41-AE4891901D58}"/>
                </a:ext>
              </a:extLst>
            </p:cNvPr>
            <p:cNvSpPr/>
            <p:nvPr/>
          </p:nvSpPr>
          <p:spPr>
            <a:xfrm rot="5400000">
              <a:off x="-1722688" y="1733811"/>
              <a:ext cx="5373282" cy="1905657"/>
            </a:xfrm>
            <a:prstGeom prst="rtTriangle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599FB9E2-B023-42E2-B361-5DA4661CD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1720" y="285316"/>
              <a:ext cx="1314884" cy="1314884"/>
            </a:xfrm>
            <a:prstGeom prst="rect">
              <a:avLst/>
            </a:prstGeom>
          </p:spPr>
        </p:pic>
      </p:grpSp>
      <p:sp>
        <p:nvSpPr>
          <p:cNvPr id="17" name="直角三角形 16">
            <a:extLst>
              <a:ext uri="{FF2B5EF4-FFF2-40B4-BE49-F238E27FC236}">
                <a16:creationId xmlns:a16="http://schemas.microsoft.com/office/drawing/2014/main" id="{F8AF4C20-611F-4963-98AA-CFBEE66208A2}"/>
              </a:ext>
            </a:extLst>
          </p:cNvPr>
          <p:cNvSpPr/>
          <p:nvPr userDrawn="1"/>
        </p:nvSpPr>
        <p:spPr>
          <a:xfrm>
            <a:off x="11124" y="5349874"/>
            <a:ext cx="10264091" cy="1508125"/>
          </a:xfrm>
          <a:prstGeom prst="rtTriangle">
            <a:avLst/>
          </a:prstGeom>
          <a:solidFill>
            <a:srgbClr val="00918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686842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388189" y="-155275"/>
            <a:ext cx="2432649" cy="563304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C28FF55-DDE2-495A-A252-2AC81E8F1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4E6DBE0-318D-4D08-AAF5-818AE849B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217F5BE-20D0-4935-8A87-6DD0F8147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B3B7-B150-470D-822D-6DE1717A8FE0}" type="datetimeFigureOut">
              <a:rPr lang="zh-HK" altLang="en-US" smtClean="0"/>
              <a:t>11/5/2019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EA54439-77FC-45BD-8397-B464D8182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FD89DF2-4C60-4DF6-B0E5-61F57104E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C8E6-68F4-4556-8CB2-545EF70A9AB8}" type="slidenum">
              <a:rPr lang="zh-HK" altLang="en-US" smtClean="0"/>
              <a:t>‹#›</a:t>
            </a:fld>
            <a:endParaRPr lang="zh-HK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F1B79AF-6AF5-414B-A35D-8D260909831A}"/>
              </a:ext>
            </a:extLst>
          </p:cNvPr>
          <p:cNvGrpSpPr/>
          <p:nvPr userDrawn="1"/>
        </p:nvGrpSpPr>
        <p:grpSpPr>
          <a:xfrm>
            <a:off x="11124" y="285316"/>
            <a:ext cx="12169750" cy="6572684"/>
            <a:chOff x="11124" y="285316"/>
            <a:chExt cx="12169750" cy="6572684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599FB9E2-B023-42E2-B361-5DA4661CD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1720" y="285316"/>
              <a:ext cx="1314884" cy="1314884"/>
            </a:xfrm>
            <a:prstGeom prst="rect">
              <a:avLst/>
            </a:prstGeom>
          </p:spPr>
        </p:pic>
        <p:sp>
          <p:nvSpPr>
            <p:cNvPr id="11" name="直角三角形 10">
              <a:extLst>
                <a:ext uri="{FF2B5EF4-FFF2-40B4-BE49-F238E27FC236}">
                  <a16:creationId xmlns:a16="http://schemas.microsoft.com/office/drawing/2014/main" id="{80FD3B45-F18E-4A07-93C7-2091CFE52382}"/>
                </a:ext>
              </a:extLst>
            </p:cNvPr>
            <p:cNvSpPr/>
            <p:nvPr/>
          </p:nvSpPr>
          <p:spPr>
            <a:xfrm rot="16200000">
              <a:off x="8883127" y="3560254"/>
              <a:ext cx="4689835" cy="1905658"/>
            </a:xfrm>
            <a:prstGeom prst="rtTriangle">
              <a:avLst/>
            </a:prstGeom>
            <a:solidFill>
              <a:srgbClr val="0F2B5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sp>
          <p:nvSpPr>
            <p:cNvPr id="12" name="直角三角形 11">
              <a:extLst>
                <a:ext uri="{FF2B5EF4-FFF2-40B4-BE49-F238E27FC236}">
                  <a16:creationId xmlns:a16="http://schemas.microsoft.com/office/drawing/2014/main" id="{950C85ED-4EA2-4F7D-AD6F-B14191161A19}"/>
                </a:ext>
              </a:extLst>
            </p:cNvPr>
            <p:cNvSpPr/>
            <p:nvPr/>
          </p:nvSpPr>
          <p:spPr>
            <a:xfrm>
              <a:off x="11124" y="5349874"/>
              <a:ext cx="10264091" cy="1508125"/>
            </a:xfrm>
            <a:prstGeom prst="rtTriangle">
              <a:avLst/>
            </a:prstGeom>
            <a:solidFill>
              <a:srgbClr val="00918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12086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141D27-4A0E-47AC-8E56-933249A11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1FB6177-E3DA-4913-BB7E-934ACE65FD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09CB91E-7ACA-4206-B14E-A9BAFC2FD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9BA8643-0DF1-4D85-A1F4-06D5892A7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B3B7-B150-470D-822D-6DE1717A8FE0}" type="datetimeFigureOut">
              <a:rPr lang="zh-HK" altLang="en-US" smtClean="0"/>
              <a:t>11/5/2019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9FE13ED-B48F-4BB0-AA0F-C5D256EC6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7B00B42-2481-41C3-819C-0386C4D0E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C8E6-68F4-4556-8CB2-545EF70A9AB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4141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BD8720-7613-4EF4-9C07-6C8C6E260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B78060E-52CE-45E0-BBC8-03E3D5A3F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6A5340F-F7E1-40A8-95C0-7176AD158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9CFBA9D-C923-45C0-93DD-C88D92D96B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5A54247-D908-4CBC-A27F-0FD129979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BEF5C13-E8A5-48C8-A6D9-BA68A8471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B3B7-B150-470D-822D-6DE1717A8FE0}" type="datetimeFigureOut">
              <a:rPr lang="zh-HK" altLang="en-US" smtClean="0"/>
              <a:t>11/5/2019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2CC2BAAD-7C4D-4F09-B0D7-7BF4AE9F7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FF010B0-A71F-46F9-BE3F-E8B599A92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C8E6-68F4-4556-8CB2-545EF70A9AB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39317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5612F7-04D3-44D5-9445-CC8CDC2CE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50B64BB-F69C-4C24-B353-E2E02A6A0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B3B7-B150-470D-822D-6DE1717A8FE0}" type="datetimeFigureOut">
              <a:rPr lang="zh-HK" altLang="en-US" smtClean="0"/>
              <a:t>11/5/2019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62643C3-8E43-4334-B418-0CCB69A0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7456A6A-C3D9-453B-B896-9E1EEB9E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C8E6-68F4-4556-8CB2-545EF70A9AB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1037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BD09517-F77E-4288-B9E4-1EB337C90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B3B7-B150-470D-822D-6DE1717A8FE0}" type="datetimeFigureOut">
              <a:rPr lang="zh-HK" altLang="en-US" smtClean="0"/>
              <a:t>11/5/2019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38B3589-D4A0-4728-8C7D-877C77EF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3886A3B-D681-4400-9F42-08524DA6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C8E6-68F4-4556-8CB2-545EF70A9AB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4487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8A0DB0-102E-417E-82BC-49C42D560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AC60D9-EC40-4A7A-9FBD-20A7B988F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C3DCB39-50F8-4043-90A8-6754A8EF4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1E531B2-734B-467F-92C3-99DD4EE33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B3B7-B150-470D-822D-6DE1717A8FE0}" type="datetimeFigureOut">
              <a:rPr lang="zh-HK" altLang="en-US" smtClean="0"/>
              <a:t>11/5/2019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BE058D9-4724-4D8C-B5DB-2171F1181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98697D7-5064-47B4-9757-53F46B51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C8E6-68F4-4556-8CB2-545EF70A9AB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48989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4A37DC-4507-48B1-AD4C-F60DFD83C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4589DB6-EDF2-447C-914C-BE1DA8318B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B2D2B8E-4065-4E16-8512-29FC04552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1A35FB4-7300-4E06-AFA4-4523E0788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B3B7-B150-470D-822D-6DE1717A8FE0}" type="datetimeFigureOut">
              <a:rPr lang="zh-HK" altLang="en-US" smtClean="0"/>
              <a:t>11/5/2019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13F5378-40E5-47F7-A4A4-85812ECB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536DF70-60F3-4FA9-A42B-6C7DF5D5B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C8E6-68F4-4556-8CB2-545EF70A9AB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44989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85B8ED3-021F-4BAC-8F9F-98775BF1F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99CF6AF-0947-4160-887D-7B1F0F256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FF4486F-B93B-4053-9EC4-75A829F2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1B3B7-B150-470D-822D-6DE1717A8FE0}" type="datetimeFigureOut">
              <a:rPr lang="zh-HK" altLang="en-US" smtClean="0"/>
              <a:t>11/5/2019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E7E678-86D8-4382-B731-8C2E34FE84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7674E8-1BED-427C-8834-5C0EED74E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9C8E6-68F4-4556-8CB2-545EF70A9AB8}" type="slidenum">
              <a:rPr lang="zh-HK" altLang="en-US" smtClean="0"/>
              <a:t>‹#›</a:t>
            </a:fld>
            <a:endParaRPr lang="zh-HK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F1B79AF-6AF5-414B-A35D-8D260909831A}"/>
              </a:ext>
            </a:extLst>
          </p:cNvPr>
          <p:cNvGrpSpPr/>
          <p:nvPr userDrawn="1"/>
        </p:nvGrpSpPr>
        <p:grpSpPr>
          <a:xfrm>
            <a:off x="0" y="0"/>
            <a:ext cx="11705480" cy="5373282"/>
            <a:chOff x="11124" y="-1"/>
            <a:chExt cx="11705480" cy="5373282"/>
          </a:xfrm>
        </p:grpSpPr>
        <p:sp>
          <p:nvSpPr>
            <p:cNvPr id="8" name="直角三角形 7">
              <a:extLst>
                <a:ext uri="{FF2B5EF4-FFF2-40B4-BE49-F238E27FC236}">
                  <a16:creationId xmlns:a16="http://schemas.microsoft.com/office/drawing/2014/main" id="{6FFBC9A7-4C81-47F9-9B41-AE4891901D58}"/>
                </a:ext>
              </a:extLst>
            </p:cNvPr>
            <p:cNvSpPr/>
            <p:nvPr/>
          </p:nvSpPr>
          <p:spPr>
            <a:xfrm rot="5400000">
              <a:off x="-1722688" y="1733811"/>
              <a:ext cx="5373282" cy="1905657"/>
            </a:xfrm>
            <a:prstGeom prst="rtTriangle">
              <a:avLst/>
            </a:prstGeom>
            <a:solidFill>
              <a:srgbClr val="00ADE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99FB9E2-B023-42E2-B361-5DA4661CD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1720" y="285316"/>
              <a:ext cx="1314884" cy="1314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669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7F1B79AF-6AF5-414B-A35D-8D260909831A}"/>
              </a:ext>
            </a:extLst>
          </p:cNvPr>
          <p:cNvGrpSpPr/>
          <p:nvPr/>
        </p:nvGrpSpPr>
        <p:grpSpPr>
          <a:xfrm>
            <a:off x="11124" y="-1"/>
            <a:ext cx="12169750" cy="6858001"/>
            <a:chOff x="11124" y="-1"/>
            <a:chExt cx="12169750" cy="6858001"/>
          </a:xfrm>
        </p:grpSpPr>
        <p:sp>
          <p:nvSpPr>
            <p:cNvPr id="9" name="直角三角形 8">
              <a:extLst>
                <a:ext uri="{FF2B5EF4-FFF2-40B4-BE49-F238E27FC236}">
                  <a16:creationId xmlns:a16="http://schemas.microsoft.com/office/drawing/2014/main" id="{6FFBC9A7-4C81-47F9-9B41-AE4891901D58}"/>
                </a:ext>
              </a:extLst>
            </p:cNvPr>
            <p:cNvSpPr/>
            <p:nvPr/>
          </p:nvSpPr>
          <p:spPr>
            <a:xfrm rot="5400000">
              <a:off x="-1722688" y="1733811"/>
              <a:ext cx="5373282" cy="1905657"/>
            </a:xfrm>
            <a:prstGeom prst="rtTriangle">
              <a:avLst/>
            </a:prstGeom>
            <a:solidFill>
              <a:srgbClr val="00ADE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599FB9E2-B023-42E2-B361-5DA4661CD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1720" y="285316"/>
              <a:ext cx="1314884" cy="1314884"/>
            </a:xfrm>
            <a:prstGeom prst="rect">
              <a:avLst/>
            </a:prstGeom>
          </p:spPr>
        </p:pic>
        <p:sp>
          <p:nvSpPr>
            <p:cNvPr id="8" name="直角三角形 7">
              <a:extLst>
                <a:ext uri="{FF2B5EF4-FFF2-40B4-BE49-F238E27FC236}">
                  <a16:creationId xmlns:a16="http://schemas.microsoft.com/office/drawing/2014/main" id="{80FD3B45-F18E-4A07-93C7-2091CFE52382}"/>
                </a:ext>
              </a:extLst>
            </p:cNvPr>
            <p:cNvSpPr/>
            <p:nvPr/>
          </p:nvSpPr>
          <p:spPr>
            <a:xfrm rot="16200000">
              <a:off x="8883127" y="3560254"/>
              <a:ext cx="4689835" cy="1905658"/>
            </a:xfrm>
            <a:prstGeom prst="rtTriangle">
              <a:avLst/>
            </a:prstGeom>
            <a:solidFill>
              <a:srgbClr val="0F2B5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sp>
          <p:nvSpPr>
            <p:cNvPr id="10" name="直角三角形 9">
              <a:extLst>
                <a:ext uri="{FF2B5EF4-FFF2-40B4-BE49-F238E27FC236}">
                  <a16:creationId xmlns:a16="http://schemas.microsoft.com/office/drawing/2014/main" id="{950C85ED-4EA2-4F7D-AD6F-B14191161A19}"/>
                </a:ext>
              </a:extLst>
            </p:cNvPr>
            <p:cNvSpPr/>
            <p:nvPr/>
          </p:nvSpPr>
          <p:spPr>
            <a:xfrm>
              <a:off x="11124" y="5349874"/>
              <a:ext cx="10264091" cy="1508125"/>
            </a:xfrm>
            <a:prstGeom prst="rtTriangle">
              <a:avLst/>
            </a:prstGeom>
            <a:solidFill>
              <a:srgbClr val="00918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</p:grpSp>
      <p:sp>
        <p:nvSpPr>
          <p:cNvPr id="12" name="副標題 2">
            <a:extLst>
              <a:ext uri="{FF2B5EF4-FFF2-40B4-BE49-F238E27FC236}">
                <a16:creationId xmlns:a16="http://schemas.microsoft.com/office/drawing/2014/main" id="{12DC115A-3651-4692-A7AE-7ED621586D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76" y="5506064"/>
            <a:ext cx="12169750" cy="821583"/>
          </a:xfrm>
        </p:spPr>
        <p:txBody>
          <a:bodyPr/>
          <a:lstStyle/>
          <a:p>
            <a:r>
              <a:rPr lang="en-US" altLang="zh-HK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---11 May 2019-</a:t>
            </a:r>
            <a:r>
              <a:rPr lang="en-US" altLang="zh-HK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--</a:t>
            </a:r>
            <a:endParaRPr lang="zh-HK" altLang="en-US" b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86322FA-90CE-4F8E-AF93-B865EBDD5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983"/>
            <a:ext cx="12192000" cy="3484108"/>
          </a:xfrm>
        </p:spPr>
        <p:txBody>
          <a:bodyPr anchor="t">
            <a:normAutofit fontScale="90000"/>
          </a:bodyPr>
          <a:lstStyle/>
          <a:p>
            <a:r>
              <a:rPr lang="en-US" altLang="zh-HK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Model Blimp Design </a:t>
            </a:r>
            <a:r>
              <a:rPr lang="en-US" altLang="zh-HK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Competition</a:t>
            </a:r>
            <a:br>
              <a:rPr lang="en-US" altLang="zh-HK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en-US" altLang="zh-HK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Soldering Workshop</a:t>
            </a:r>
            <a:br>
              <a:rPr lang="en-US" altLang="zh-HK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en-US" altLang="zh-HK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by </a:t>
            </a:r>
            <a:br>
              <a:rPr lang="en-US" altLang="zh-HK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en-US" altLang="zh-HK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Youth College (International) / VTC</a:t>
            </a:r>
            <a:br>
              <a:rPr lang="en-US" altLang="zh-HK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en-US" altLang="zh-HK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09:30 – 11:00</a:t>
            </a:r>
            <a:br>
              <a:rPr lang="en-US" altLang="zh-HK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en-US" altLang="zh-HK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11:00 – 12:30</a:t>
            </a:r>
            <a:endParaRPr lang="zh-HK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5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2. Soldering </a:t>
            </a:r>
            <a:r>
              <a:rPr lang="en-US" dirty="0"/>
              <a:t>practice on Multi-purpose </a:t>
            </a:r>
            <a:r>
              <a:rPr lang="en-US" dirty="0" smtClean="0"/>
              <a:t>PCB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0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Prepare Solder Iron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266"/>
          <a:stretch/>
        </p:blipFill>
        <p:spPr>
          <a:xfrm rot="5400000">
            <a:off x="604041" y="1209954"/>
            <a:ext cx="5075869" cy="5538577"/>
          </a:xfrm>
        </p:spPr>
      </p:pic>
      <p:sp>
        <p:nvSpPr>
          <p:cNvPr id="39" name="TextBox 38"/>
          <p:cNvSpPr txBox="1"/>
          <p:nvPr/>
        </p:nvSpPr>
        <p:spPr>
          <a:xfrm>
            <a:off x="6137988" y="1875453"/>
            <a:ext cx="5215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Turn on the solder Iron and adjust it to around 270</a:t>
            </a:r>
            <a:r>
              <a:rPr lang="en-US" sz="3200" dirty="0" smtClean="0">
                <a:sym typeface="Symbol" panose="05050102010706020507" pitchFamily="18" charset="2"/>
              </a:rPr>
              <a:t>C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8483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Prepare Solder Iron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596" y="2296077"/>
            <a:ext cx="4843107" cy="3632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15241" y="2296077"/>
            <a:ext cx="4843108" cy="3632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77673" y="2006082"/>
            <a:ext cx="3376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Clean the solder iron </a:t>
            </a:r>
            <a:r>
              <a:rPr lang="en-US" sz="2400" dirty="0"/>
              <a:t>on sponge </a:t>
            </a:r>
          </a:p>
        </p:txBody>
      </p:sp>
    </p:spTree>
    <p:extLst>
      <p:ext uri="{BB962C8B-B14F-4D97-AF65-F5344CB8AC3E}">
        <p14:creationId xmlns:p14="http://schemas.microsoft.com/office/powerpoint/2010/main" val="427755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80" y="365125"/>
            <a:ext cx="92279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Soldering practice – Try to solder two wires</a:t>
            </a:r>
            <a:br>
              <a:rPr lang="en-US" dirty="0" smtClean="0"/>
            </a:br>
            <a:r>
              <a:rPr lang="en-US" dirty="0" smtClean="0"/>
              <a:t> on a multipurpose PCB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15200" y="3181739"/>
            <a:ext cx="45533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Try to use the solder iron to heat-up the point you want to solder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Using the heated point to melt the solder wire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3871" y="2530409"/>
            <a:ext cx="4194627" cy="3145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58546" y="2531705"/>
            <a:ext cx="4204996" cy="315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2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80" y="365125"/>
            <a:ext cx="92279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Soldering practice – Try to solder two wires</a:t>
            </a:r>
            <a:br>
              <a:rPr lang="en-US" dirty="0" smtClean="0"/>
            </a:br>
            <a:r>
              <a:rPr lang="en-US" dirty="0" smtClean="0"/>
              <a:t> on a multipurpose PCB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00596" y="3181739"/>
            <a:ext cx="4767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The entire hole should be covered by melted solder wire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The melted solder wire should be Shine and clean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Cut the extra wire after soldering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90933" y="2439067"/>
            <a:ext cx="4565781" cy="34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0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2. </a:t>
            </a:r>
            <a:r>
              <a:rPr lang="en-US" dirty="0"/>
              <a:t>Soldering of Arduino D1 min and Driver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5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Signal wire from D1 mini to Driver1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16513" y="2902105"/>
            <a:ext cx="3558973" cy="266922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7" y="2457232"/>
            <a:ext cx="4745297" cy="355897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80997"/>
              </p:ext>
            </p:extLst>
          </p:nvPr>
        </p:nvGraphicFramePr>
        <p:xfrm>
          <a:off x="7659214" y="2457232"/>
          <a:ext cx="4405788" cy="22199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01447">
                  <a:extLst>
                    <a:ext uri="{9D8B030D-6E8A-4147-A177-3AD203B41FA5}">
                      <a16:colId xmlns:a16="http://schemas.microsoft.com/office/drawing/2014/main" val="1271594681"/>
                    </a:ext>
                  </a:extLst>
                </a:gridCol>
                <a:gridCol w="1101447">
                  <a:extLst>
                    <a:ext uri="{9D8B030D-6E8A-4147-A177-3AD203B41FA5}">
                      <a16:colId xmlns:a16="http://schemas.microsoft.com/office/drawing/2014/main" val="353074855"/>
                    </a:ext>
                  </a:extLst>
                </a:gridCol>
                <a:gridCol w="1101447">
                  <a:extLst>
                    <a:ext uri="{9D8B030D-6E8A-4147-A177-3AD203B41FA5}">
                      <a16:colId xmlns:a16="http://schemas.microsoft.com/office/drawing/2014/main" val="2989512575"/>
                    </a:ext>
                  </a:extLst>
                </a:gridCol>
                <a:gridCol w="1101447">
                  <a:extLst>
                    <a:ext uri="{9D8B030D-6E8A-4147-A177-3AD203B41FA5}">
                      <a16:colId xmlns:a16="http://schemas.microsoft.com/office/drawing/2014/main" val="571943413"/>
                    </a:ext>
                  </a:extLst>
                </a:gridCol>
              </a:tblGrid>
              <a:tr h="0">
                <a:tc rowSpan="6">
                  <a:txBody>
                    <a:bodyPr/>
                    <a:lstStyle/>
                    <a:p>
                      <a:r>
                        <a:rPr lang="en-US" dirty="0" smtClean="0"/>
                        <a:t>D1</a:t>
                      </a:r>
                      <a:r>
                        <a:rPr lang="en-US" baseline="0" dirty="0" smtClean="0"/>
                        <a:t> mini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IN1(A1)</a:t>
                      </a:r>
                      <a:endParaRPr lang="en-US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dirty="0" smtClean="0"/>
                        <a:t>Motor</a:t>
                      </a:r>
                      <a:r>
                        <a:rPr lang="en-US" baseline="0" dirty="0" smtClean="0"/>
                        <a:t> Drive1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92654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IN2(A2)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5876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IN3(B1)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21759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IN4(B2)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9894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IN2</a:t>
                      </a:r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Motor</a:t>
                      </a:r>
                    </a:p>
                    <a:p>
                      <a:r>
                        <a:rPr lang="en-US" dirty="0" smtClean="0"/>
                        <a:t>Driver</a:t>
                      </a:r>
                      <a:r>
                        <a:rPr lang="en-US" baseline="0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8851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In2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3157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430614" y="2260600"/>
            <a:ext cx="4761386" cy="1701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</a:t>
            </a:r>
            <a:r>
              <a:rPr lang="en-US" dirty="0"/>
              <a:t>Signal wire from D1 mini to Driver1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461" b="16726"/>
          <a:stretch/>
        </p:blipFill>
        <p:spPr>
          <a:xfrm>
            <a:off x="1986137" y="1690688"/>
            <a:ext cx="5176664" cy="44434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976113" y="2247702"/>
            <a:ext cx="4456113" cy="334208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281954"/>
              </p:ext>
            </p:extLst>
          </p:nvPr>
        </p:nvGraphicFramePr>
        <p:xfrm>
          <a:off x="7519513" y="2520732"/>
          <a:ext cx="4405788" cy="22199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01447">
                  <a:extLst>
                    <a:ext uri="{9D8B030D-6E8A-4147-A177-3AD203B41FA5}">
                      <a16:colId xmlns:a16="http://schemas.microsoft.com/office/drawing/2014/main" val="1271594681"/>
                    </a:ext>
                  </a:extLst>
                </a:gridCol>
                <a:gridCol w="1101447">
                  <a:extLst>
                    <a:ext uri="{9D8B030D-6E8A-4147-A177-3AD203B41FA5}">
                      <a16:colId xmlns:a16="http://schemas.microsoft.com/office/drawing/2014/main" val="353074855"/>
                    </a:ext>
                  </a:extLst>
                </a:gridCol>
                <a:gridCol w="1101447">
                  <a:extLst>
                    <a:ext uri="{9D8B030D-6E8A-4147-A177-3AD203B41FA5}">
                      <a16:colId xmlns:a16="http://schemas.microsoft.com/office/drawing/2014/main" val="2989512575"/>
                    </a:ext>
                  </a:extLst>
                </a:gridCol>
                <a:gridCol w="1101447">
                  <a:extLst>
                    <a:ext uri="{9D8B030D-6E8A-4147-A177-3AD203B41FA5}">
                      <a16:colId xmlns:a16="http://schemas.microsoft.com/office/drawing/2014/main" val="571943413"/>
                    </a:ext>
                  </a:extLst>
                </a:gridCol>
              </a:tblGrid>
              <a:tr h="0">
                <a:tc rowSpan="6">
                  <a:txBody>
                    <a:bodyPr/>
                    <a:lstStyle/>
                    <a:p>
                      <a:r>
                        <a:rPr lang="en-US" dirty="0" smtClean="0"/>
                        <a:t>D1</a:t>
                      </a:r>
                      <a:r>
                        <a:rPr lang="en-US" baseline="0" dirty="0" smtClean="0"/>
                        <a:t> mini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IN1</a:t>
                      </a:r>
                      <a:endParaRPr lang="en-US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dirty="0" smtClean="0"/>
                        <a:t>Motor</a:t>
                      </a:r>
                      <a:r>
                        <a:rPr lang="en-US" baseline="0" dirty="0" smtClean="0"/>
                        <a:t> Drive1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92654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IN2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5876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IN3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21759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IN4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9894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IN1</a:t>
                      </a:r>
                      <a:r>
                        <a:rPr lang="en-US" baseline="0" dirty="0" smtClean="0"/>
                        <a:t> (A1)</a:t>
                      </a:r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Motor</a:t>
                      </a:r>
                    </a:p>
                    <a:p>
                      <a:r>
                        <a:rPr lang="en-US" dirty="0" smtClean="0"/>
                        <a:t>Driver</a:t>
                      </a:r>
                      <a:r>
                        <a:rPr lang="en-US" baseline="0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8851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In2 (A2)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3157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341714" y="4013200"/>
            <a:ext cx="4761386" cy="965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1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50400" cy="1325563"/>
          </a:xfrm>
        </p:spPr>
        <p:txBody>
          <a:bodyPr/>
          <a:lstStyle/>
          <a:p>
            <a:r>
              <a:rPr lang="en-US" dirty="0" smtClean="0"/>
              <a:t>3. Supply wire between Battery and controller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744"/>
          <a:stretch/>
        </p:blipFill>
        <p:spPr>
          <a:xfrm>
            <a:off x="179786" y="1690688"/>
            <a:ext cx="7437910" cy="4811712"/>
          </a:xfrm>
        </p:spPr>
      </p:pic>
      <p:sp>
        <p:nvSpPr>
          <p:cNvPr id="9" name="TextBox 8"/>
          <p:cNvSpPr txBox="1"/>
          <p:nvPr/>
        </p:nvSpPr>
        <p:spPr>
          <a:xfrm>
            <a:off x="7731996" y="3634878"/>
            <a:ext cx="4250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Using Light/Red color wire as +</a:t>
            </a:r>
          </a:p>
        </p:txBody>
      </p:sp>
    </p:spTree>
    <p:extLst>
      <p:ext uri="{BB962C8B-B14F-4D97-AF65-F5344CB8AC3E}">
        <p14:creationId xmlns:p14="http://schemas.microsoft.com/office/powerpoint/2010/main" val="122450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50400" cy="1325563"/>
          </a:xfrm>
        </p:spPr>
        <p:txBody>
          <a:bodyPr/>
          <a:lstStyle/>
          <a:p>
            <a:r>
              <a:rPr lang="en-US" dirty="0" smtClean="0"/>
              <a:t>3. Supply wire between Battery and controller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11296" y="2997646"/>
            <a:ext cx="42508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Add a Voltage meter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Group all the + and – together with </a:t>
            </a:r>
            <a:r>
              <a:rPr lang="en-US" sz="2400" dirty="0">
                <a:solidFill>
                  <a:srgbClr val="FF0000"/>
                </a:solidFill>
              </a:rPr>
              <a:t>a heat shrink </a:t>
            </a:r>
            <a:r>
              <a:rPr lang="en-US" sz="2400" dirty="0" smtClean="0">
                <a:solidFill>
                  <a:srgbClr val="FF0000"/>
                </a:solidFill>
              </a:rPr>
              <a:t>tube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Using light color as +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Using dark color as -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0688"/>
            <a:ext cx="6889751" cy="5167312"/>
          </a:xfrm>
        </p:spPr>
      </p:pic>
    </p:spTree>
    <p:extLst>
      <p:ext uri="{BB962C8B-B14F-4D97-AF65-F5344CB8AC3E}">
        <p14:creationId xmlns:p14="http://schemas.microsoft.com/office/powerpoint/2010/main" val="293446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en-US" altLang="zh-HK" sz="5400" dirty="0">
                <a:latin typeface="+mn-lt"/>
                <a:ea typeface="+mn-ea"/>
                <a:cs typeface="+mn-cs"/>
              </a:rPr>
              <a:t>Lecturer</a:t>
            </a:r>
            <a:endParaRPr lang="zh-HK" alt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16504" y="1825625"/>
            <a:ext cx="963729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HK" sz="4800" dirty="0" smtClean="0"/>
              <a:t>Edmond Leung</a:t>
            </a:r>
            <a:endParaRPr lang="zh-TW" altLang="zh-HK" sz="3200" dirty="0"/>
          </a:p>
          <a:p>
            <a:pPr marL="0" indent="0">
              <a:buNone/>
            </a:pPr>
            <a:r>
              <a:rPr lang="en-US" altLang="zh-HK" sz="3200" dirty="0"/>
              <a:t>Senior Lecturer</a:t>
            </a:r>
            <a:endParaRPr lang="zh-TW" altLang="zh-HK" sz="3200" dirty="0"/>
          </a:p>
          <a:p>
            <a:pPr marL="0" indent="0">
              <a:buNone/>
            </a:pPr>
            <a:r>
              <a:rPr lang="en-US" altLang="zh-HK" sz="3200" dirty="0"/>
              <a:t>Youth College (International)</a:t>
            </a:r>
            <a:endParaRPr lang="zh-TW" altLang="zh-HK" sz="3200" dirty="0"/>
          </a:p>
          <a:p>
            <a:pPr marL="0" indent="0">
              <a:buNone/>
            </a:pPr>
            <a:r>
              <a:rPr lang="en-US" altLang="zh-HK" sz="3200" dirty="0"/>
              <a:t> </a:t>
            </a:r>
            <a:endParaRPr lang="zh-TW" altLang="zh-HK" sz="3200" dirty="0"/>
          </a:p>
          <a:p>
            <a:pPr marL="0" indent="0">
              <a:buNone/>
            </a:pPr>
            <a:r>
              <a:rPr lang="en-US" altLang="zh-HK" sz="3200" dirty="0"/>
              <a:t>Vocational Training Council (VTC</a:t>
            </a:r>
            <a:r>
              <a:rPr lang="en-US" altLang="zh-HK" sz="3200" dirty="0" smtClean="0"/>
              <a:t>)</a:t>
            </a:r>
            <a:endParaRPr lang="en-US" altLang="zh-HK" sz="3200" dirty="0"/>
          </a:p>
          <a:p>
            <a:pPr marL="0" indent="0">
              <a:lnSpc>
                <a:spcPct val="100000"/>
              </a:lnSpc>
              <a:buNone/>
            </a:pPr>
            <a:r>
              <a:rPr lang="en-US" altLang="zh-HK" sz="3200" dirty="0"/>
              <a:t>Email : whleung@vtc.edu.hk</a:t>
            </a:r>
          </a:p>
          <a:p>
            <a:pPr marL="0" indent="0">
              <a:buNone/>
            </a:pP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77893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50400" cy="1325563"/>
          </a:xfrm>
        </p:spPr>
        <p:txBody>
          <a:bodyPr/>
          <a:lstStyle/>
          <a:p>
            <a:r>
              <a:rPr lang="en-US" dirty="0" smtClean="0"/>
              <a:t>3. Supply wire between Battery and controller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13999" y="2421159"/>
            <a:ext cx="307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2400" dirty="0" smtClean="0">
                <a:solidFill>
                  <a:srgbClr val="FF0000"/>
                </a:solidFill>
              </a:rPr>
              <a:t>Solder the wires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67985" y="2327805"/>
            <a:ext cx="5096933" cy="3822700"/>
          </a:xfrm>
          <a:prstGeom prst="rect">
            <a:avLst/>
          </a:prstGeom>
        </p:spPr>
      </p:pic>
      <p:sp>
        <p:nvSpPr>
          <p:cNvPr id="5" name="Line Callout 2 4"/>
          <p:cNvSpPr/>
          <p:nvPr/>
        </p:nvSpPr>
        <p:spPr>
          <a:xfrm>
            <a:off x="8051800" y="3613295"/>
            <a:ext cx="3263900" cy="183500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9795"/>
              <a:gd name="adj6" fmla="val -109647"/>
            </a:avLst>
          </a:prstGeom>
          <a:ln w="5715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heat shrink </a:t>
            </a:r>
            <a:r>
              <a:rPr lang="en-US" sz="2400" dirty="0" smtClean="0">
                <a:solidFill>
                  <a:schemeClr val="bg1"/>
                </a:solidFill>
              </a:rPr>
              <a:t>tube is too close to the soldering point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06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50400" cy="1325563"/>
          </a:xfrm>
        </p:spPr>
        <p:txBody>
          <a:bodyPr/>
          <a:lstStyle/>
          <a:p>
            <a:r>
              <a:rPr lang="en-US" dirty="0" smtClean="0"/>
              <a:t>3. Supply wire between Battery and controller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203749" y="2548159"/>
            <a:ext cx="2369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2400" dirty="0" smtClean="0">
                <a:solidFill>
                  <a:srgbClr val="FF0000"/>
                </a:solidFill>
              </a:rPr>
              <a:t>Add a switch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332442" y="2456391"/>
            <a:ext cx="4614333" cy="3460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100" y="1875366"/>
            <a:ext cx="6158089" cy="461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4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50400" cy="1325563"/>
          </a:xfrm>
        </p:spPr>
        <p:txBody>
          <a:bodyPr/>
          <a:lstStyle/>
          <a:p>
            <a:r>
              <a:rPr lang="en-US" dirty="0" smtClean="0"/>
              <a:t>3. Supply wire between Battery and controller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782050" y="2849770"/>
            <a:ext cx="321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</a:rPr>
              <a:t>Connect to Battery box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99"/>
          <a:stretch/>
        </p:blipFill>
        <p:spPr>
          <a:xfrm>
            <a:off x="0" y="3080603"/>
            <a:ext cx="5461000" cy="353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45" b="16420"/>
          <a:stretch/>
        </p:blipFill>
        <p:spPr>
          <a:xfrm>
            <a:off x="5461000" y="3461603"/>
            <a:ext cx="68580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9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50400" cy="1325563"/>
          </a:xfrm>
        </p:spPr>
        <p:txBody>
          <a:bodyPr/>
          <a:lstStyle/>
          <a:p>
            <a:r>
              <a:rPr lang="en-US" dirty="0" smtClean="0"/>
              <a:t>3. Connect to Motors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0200" y="1549397"/>
            <a:ext cx="3962400" cy="49740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185" b="20865"/>
          <a:stretch/>
        </p:blipFill>
        <p:spPr>
          <a:xfrm>
            <a:off x="3632200" y="1549397"/>
            <a:ext cx="4593843" cy="49740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333" b="18847"/>
          <a:stretch/>
        </p:blipFill>
        <p:spPr>
          <a:xfrm>
            <a:off x="8226043" y="1549396"/>
            <a:ext cx="4222367" cy="497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3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 all the connection (No short circuit with others wires)</a:t>
            </a:r>
          </a:p>
          <a:p>
            <a:r>
              <a:rPr lang="en-US" dirty="0" smtClean="0"/>
              <a:t>Try to connect a USB wire between D1 mini and your laptop computer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7F1B79AF-6AF5-414B-A35D-8D260909831A}"/>
              </a:ext>
            </a:extLst>
          </p:cNvPr>
          <p:cNvGrpSpPr/>
          <p:nvPr/>
        </p:nvGrpSpPr>
        <p:grpSpPr>
          <a:xfrm>
            <a:off x="11124" y="-1"/>
            <a:ext cx="12169750" cy="6858001"/>
            <a:chOff x="11124" y="-1"/>
            <a:chExt cx="12169750" cy="6858001"/>
          </a:xfrm>
        </p:grpSpPr>
        <p:sp>
          <p:nvSpPr>
            <p:cNvPr id="9" name="直角三角形 8">
              <a:extLst>
                <a:ext uri="{FF2B5EF4-FFF2-40B4-BE49-F238E27FC236}">
                  <a16:creationId xmlns:a16="http://schemas.microsoft.com/office/drawing/2014/main" id="{6FFBC9A7-4C81-47F9-9B41-AE4891901D58}"/>
                </a:ext>
              </a:extLst>
            </p:cNvPr>
            <p:cNvSpPr/>
            <p:nvPr/>
          </p:nvSpPr>
          <p:spPr>
            <a:xfrm rot="5400000">
              <a:off x="-1722688" y="1733811"/>
              <a:ext cx="5373282" cy="1905657"/>
            </a:xfrm>
            <a:prstGeom prst="rtTriangle">
              <a:avLst/>
            </a:prstGeom>
            <a:solidFill>
              <a:srgbClr val="00ADE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599FB9E2-B023-42E2-B361-5DA4661CD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1720" y="285316"/>
              <a:ext cx="1314884" cy="1314884"/>
            </a:xfrm>
            <a:prstGeom prst="rect">
              <a:avLst/>
            </a:prstGeom>
          </p:spPr>
        </p:pic>
        <p:sp>
          <p:nvSpPr>
            <p:cNvPr id="8" name="直角三角形 7">
              <a:extLst>
                <a:ext uri="{FF2B5EF4-FFF2-40B4-BE49-F238E27FC236}">
                  <a16:creationId xmlns:a16="http://schemas.microsoft.com/office/drawing/2014/main" id="{80FD3B45-F18E-4A07-93C7-2091CFE52382}"/>
                </a:ext>
              </a:extLst>
            </p:cNvPr>
            <p:cNvSpPr/>
            <p:nvPr/>
          </p:nvSpPr>
          <p:spPr>
            <a:xfrm rot="16200000">
              <a:off x="8883127" y="3560254"/>
              <a:ext cx="4689835" cy="1905658"/>
            </a:xfrm>
            <a:prstGeom prst="rtTriangle">
              <a:avLst/>
            </a:prstGeom>
            <a:solidFill>
              <a:srgbClr val="0F2B5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sp>
          <p:nvSpPr>
            <p:cNvPr id="10" name="直角三角形 9">
              <a:extLst>
                <a:ext uri="{FF2B5EF4-FFF2-40B4-BE49-F238E27FC236}">
                  <a16:creationId xmlns:a16="http://schemas.microsoft.com/office/drawing/2014/main" id="{950C85ED-4EA2-4F7D-AD6F-B14191161A19}"/>
                </a:ext>
              </a:extLst>
            </p:cNvPr>
            <p:cNvSpPr/>
            <p:nvPr/>
          </p:nvSpPr>
          <p:spPr>
            <a:xfrm>
              <a:off x="11124" y="5349874"/>
              <a:ext cx="10264091" cy="1508125"/>
            </a:xfrm>
            <a:prstGeom prst="rtTriangle">
              <a:avLst/>
            </a:prstGeom>
            <a:solidFill>
              <a:srgbClr val="00918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786322FA-90CE-4F8E-AF93-B865EBDD5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68165"/>
            <a:ext cx="12192000" cy="2387600"/>
          </a:xfrm>
        </p:spPr>
        <p:txBody>
          <a:bodyPr anchor="t">
            <a:normAutofit/>
          </a:bodyPr>
          <a:lstStyle/>
          <a:p>
            <a:r>
              <a:rPr lang="en-US" altLang="zh-HK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Q &amp; A</a:t>
            </a:r>
            <a:endParaRPr lang="zh-HK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177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Wifi</a:t>
            </a:r>
            <a:r>
              <a:rPr lang="en-US" dirty="0" smtClean="0"/>
              <a:t> and file download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 smtClean="0"/>
              <a:t>Wifi</a:t>
            </a:r>
            <a:r>
              <a:rPr lang="en-US" sz="3200" dirty="0" smtClean="0"/>
              <a:t> SSID:</a:t>
            </a:r>
          </a:p>
          <a:p>
            <a:pPr marL="0" indent="0">
              <a:buNone/>
            </a:pPr>
            <a:r>
              <a:rPr lang="en-US" sz="3200" dirty="0" smtClean="0"/>
              <a:t>YCI_2_4G / YCI_5G</a:t>
            </a:r>
          </a:p>
          <a:p>
            <a:pPr marL="0" indent="0">
              <a:buNone/>
            </a:pPr>
            <a:r>
              <a:rPr lang="en-US" sz="3200" dirty="0" smtClean="0"/>
              <a:t>Or </a:t>
            </a:r>
          </a:p>
          <a:p>
            <a:pPr marL="0" indent="0">
              <a:buNone/>
            </a:pPr>
            <a:r>
              <a:rPr lang="en-US" sz="3200" dirty="0" smtClean="0"/>
              <a:t>YCI_2_4G_2 / YCI_5G_2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Password:</a:t>
            </a:r>
          </a:p>
          <a:p>
            <a:pPr marL="0" indent="0">
              <a:buNone/>
            </a:pPr>
            <a:r>
              <a:rPr lang="en-US" sz="3200" dirty="0" err="1" smtClean="0"/>
              <a:t>ycinternational</a:t>
            </a:r>
            <a:endParaRPr lang="en-US" sz="3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524625" y="1971675"/>
            <a:ext cx="66865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PowerPoint and material download</a:t>
            </a:r>
          </a:p>
          <a:p>
            <a:r>
              <a:rPr lang="en-US" sz="3600" dirty="0"/>
              <a:t>//172.19.124.20</a:t>
            </a:r>
          </a:p>
          <a:p>
            <a:r>
              <a:rPr lang="en-US" sz="3600" dirty="0"/>
              <a:t>User : airship</a:t>
            </a:r>
          </a:p>
          <a:p>
            <a:r>
              <a:rPr lang="en-US" sz="3600" dirty="0"/>
              <a:t>Password : </a:t>
            </a:r>
            <a:r>
              <a:rPr lang="en-US" sz="3600" dirty="0" err="1"/>
              <a:t>ycinternational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System design of Airship control</a:t>
            </a:r>
          </a:p>
          <a:p>
            <a:r>
              <a:rPr lang="en-US" dirty="0" smtClean="0"/>
              <a:t>Soldering practice on Multi-purpose PCB</a:t>
            </a:r>
          </a:p>
          <a:p>
            <a:r>
              <a:rPr lang="en-US" dirty="0" smtClean="0"/>
              <a:t>Soldering of Arduino D1 min and Driver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64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447314" y="4118696"/>
            <a:ext cx="1866122" cy="99991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System design of Airship </a:t>
            </a:r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672" y="1581296"/>
            <a:ext cx="590089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Requirements</a:t>
            </a:r>
            <a:endParaRPr lang="en-US" dirty="0" smtClean="0"/>
          </a:p>
          <a:p>
            <a:r>
              <a:rPr lang="en-US" dirty="0" smtClean="0"/>
              <a:t>Fly in the air</a:t>
            </a:r>
          </a:p>
          <a:p>
            <a:r>
              <a:rPr lang="en-US" dirty="0" smtClean="0"/>
              <a:t>Motion in the air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Forward, Backward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660066"/>
                </a:solidFill>
              </a:rPr>
              <a:t>turn right, turn left, </a:t>
            </a:r>
            <a:r>
              <a:rPr lang="en-US" dirty="0" smtClean="0">
                <a:solidFill>
                  <a:srgbClr val="FF0000"/>
                </a:solidFill>
              </a:rPr>
              <a:t>rise </a:t>
            </a:r>
            <a:r>
              <a:rPr lang="en-US" dirty="0">
                <a:solidFill>
                  <a:srgbClr val="FF0000"/>
                </a:solidFill>
              </a:rPr>
              <a:t>and </a:t>
            </a:r>
            <a:r>
              <a:rPr lang="en-US" dirty="0" smtClean="0">
                <a:solidFill>
                  <a:srgbClr val="FF0000"/>
                </a:solidFill>
              </a:rPr>
              <a:t>decline</a:t>
            </a:r>
          </a:p>
          <a:p>
            <a:r>
              <a:rPr lang="en-US" dirty="0" smtClean="0"/>
              <a:t>Wirelessly control with around </a:t>
            </a:r>
          </a:p>
          <a:p>
            <a:pPr lvl="1"/>
            <a:endParaRPr lang="en-US" dirty="0" smtClean="0"/>
          </a:p>
        </p:txBody>
      </p:sp>
      <p:sp>
        <p:nvSpPr>
          <p:cNvPr id="4" name="Oval 3"/>
          <p:cNvSpPr/>
          <p:nvPr/>
        </p:nvSpPr>
        <p:spPr>
          <a:xfrm>
            <a:off x="6988628" y="2528596"/>
            <a:ext cx="4783494" cy="2090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Airship</a:t>
            </a:r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 rot="5400000">
            <a:off x="8813118" y="1877827"/>
            <a:ext cx="1028700" cy="917575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Rise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5400000">
            <a:off x="8805894" y="4905286"/>
            <a:ext cx="1148961" cy="86800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decline</a:t>
            </a:r>
            <a:endParaRPr lang="en-US" dirty="0"/>
          </a:p>
        </p:txBody>
      </p:sp>
      <p:sp>
        <p:nvSpPr>
          <p:cNvPr id="13" name="Left Arrow 12"/>
          <p:cNvSpPr/>
          <p:nvPr/>
        </p:nvSpPr>
        <p:spPr>
          <a:xfrm>
            <a:off x="6431643" y="3328088"/>
            <a:ext cx="1286328" cy="917575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Forward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10858501" y="3352873"/>
            <a:ext cx="1333500" cy="86800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Backward</a:t>
            </a:r>
            <a:endParaRPr lang="en-US" dirty="0"/>
          </a:p>
        </p:txBody>
      </p:sp>
      <p:sp>
        <p:nvSpPr>
          <p:cNvPr id="16" name="Curved Up Arrow 15"/>
          <p:cNvSpPr/>
          <p:nvPr/>
        </p:nvSpPr>
        <p:spPr>
          <a:xfrm rot="1773407">
            <a:off x="6970870" y="5339052"/>
            <a:ext cx="3268933" cy="1319581"/>
          </a:xfrm>
          <a:prstGeom prst="curvedUpArrow">
            <a:avLst>
              <a:gd name="adj1" fmla="val 23471"/>
              <a:gd name="adj2" fmla="val 71926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14193" y="5875259"/>
            <a:ext cx="176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Turn Left/Right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77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System design of Airship control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40503" y="1552856"/>
            <a:ext cx="4879197" cy="2818203"/>
            <a:chOff x="635778" y="1911628"/>
            <a:chExt cx="5628122" cy="3392600"/>
          </a:xfrm>
        </p:grpSpPr>
        <p:sp>
          <p:nvSpPr>
            <p:cNvPr id="6" name="Oval 5"/>
            <p:cNvSpPr/>
            <p:nvPr/>
          </p:nvSpPr>
          <p:spPr>
            <a:xfrm>
              <a:off x="635778" y="2698880"/>
              <a:ext cx="1384300" cy="1397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775978" y="2698880"/>
              <a:ext cx="1384300" cy="1397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020078" y="3302130"/>
              <a:ext cx="2755900" cy="190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fluid dynamics - Why is an airplane &lt;strong&gt;propeller&lt;/strong&gt; so different ..."/>
            <p:cNvPicPr>
              <a:picLocks noChangeAspect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778" y="2621678"/>
              <a:ext cx="1487922" cy="1360904"/>
            </a:xfrm>
            <a:prstGeom prst="rect">
              <a:avLst/>
            </a:prstGeom>
          </p:spPr>
        </p:pic>
        <p:pic>
          <p:nvPicPr>
            <p:cNvPr id="10" name="Picture 9" descr="fluid dynamics - Why is an airplane &lt;strong&gt;propeller&lt;/strong&gt; so different ..."/>
            <p:cNvPicPr>
              <a:picLocks noChangeAspect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5978" y="2621678"/>
              <a:ext cx="1487922" cy="1360904"/>
            </a:xfrm>
            <a:prstGeom prst="rect">
              <a:avLst/>
            </a:prstGeom>
          </p:spPr>
        </p:pic>
        <p:sp>
          <p:nvSpPr>
            <p:cNvPr id="12" name="Rounded Rectangle 11"/>
            <p:cNvSpPr/>
            <p:nvPr/>
          </p:nvSpPr>
          <p:spPr>
            <a:xfrm>
              <a:off x="2540104" y="2949510"/>
              <a:ext cx="1819470" cy="89573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541407" y="3333100"/>
              <a:ext cx="653143" cy="95251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704580" y="3340422"/>
              <a:ext cx="653143" cy="95251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51373" y="3292799"/>
              <a:ext cx="190034" cy="1905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Up Arrow 16"/>
            <p:cNvSpPr/>
            <p:nvPr/>
          </p:nvSpPr>
          <p:spPr>
            <a:xfrm>
              <a:off x="2829882" y="1911628"/>
              <a:ext cx="1233013" cy="777921"/>
            </a:xfrm>
            <a:prstGeom prst="up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Rise</a:t>
              </a:r>
            </a:p>
          </p:txBody>
        </p:sp>
        <p:sp>
          <p:nvSpPr>
            <p:cNvPr id="18" name="Up Arrow 17"/>
            <p:cNvSpPr/>
            <p:nvPr/>
          </p:nvSpPr>
          <p:spPr>
            <a:xfrm rot="10800000">
              <a:off x="2781520" y="4105210"/>
              <a:ext cx="1329735" cy="1199018"/>
            </a:xfrm>
            <a:prstGeom prst="up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eaVert" rtlCol="0" anchor="t" anchorCtr="0"/>
            <a:lstStyle/>
            <a:p>
              <a:pPr algn="ctr"/>
              <a:r>
                <a:rPr lang="en-US" sz="1600" dirty="0"/>
                <a:t>decline</a:t>
              </a:r>
              <a:endParaRPr lang="en-US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791631" y="3838425"/>
            <a:ext cx="147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Front View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096000" y="2003510"/>
            <a:ext cx="4861689" cy="1539424"/>
            <a:chOff x="550830" y="4957363"/>
            <a:chExt cx="4861689" cy="1539424"/>
          </a:xfrm>
        </p:grpSpPr>
        <p:sp>
          <p:nvSpPr>
            <p:cNvPr id="32" name="Rectangle 31"/>
            <p:cNvSpPr/>
            <p:nvPr/>
          </p:nvSpPr>
          <p:spPr>
            <a:xfrm>
              <a:off x="1750273" y="5661799"/>
              <a:ext cx="2503932" cy="1582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217031" y="4957363"/>
              <a:ext cx="1577356" cy="15394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50830" y="5355033"/>
              <a:ext cx="1218366" cy="744083"/>
              <a:chOff x="569102" y="5434158"/>
              <a:chExt cx="1218366" cy="744083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569102" y="5434158"/>
                <a:ext cx="1200093" cy="74408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221238" y="5763649"/>
                <a:ext cx="566230" cy="79124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69102" y="5758887"/>
                <a:ext cx="566230" cy="79124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095912" y="5727075"/>
                <a:ext cx="164746" cy="158247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194153" y="5355033"/>
              <a:ext cx="1218366" cy="744083"/>
              <a:chOff x="569102" y="5434158"/>
              <a:chExt cx="1218366" cy="744083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569102" y="5434158"/>
                <a:ext cx="1200093" cy="74408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221238" y="5763649"/>
                <a:ext cx="566230" cy="79124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69102" y="5758887"/>
                <a:ext cx="566230" cy="79124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095912" y="5727075"/>
                <a:ext cx="164746" cy="158247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3" name="Picture 32" descr="fluid dynamics - Why is an airplane &lt;strong&gt;propeller&lt;/strong&gt; so different ..."/>
            <p:cNvPicPr>
              <a:picLocks noChangeAspect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5125" y="5082704"/>
              <a:ext cx="1289927" cy="1130491"/>
            </a:xfrm>
            <a:prstGeom prst="rect">
              <a:avLst/>
            </a:prstGeom>
          </p:spPr>
        </p:pic>
      </p:grpSp>
      <p:sp>
        <p:nvSpPr>
          <p:cNvPr id="35" name="Up Arrow 34"/>
          <p:cNvSpPr/>
          <p:nvPr/>
        </p:nvSpPr>
        <p:spPr>
          <a:xfrm>
            <a:off x="6543767" y="1855018"/>
            <a:ext cx="304558" cy="638175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10196227" y="1855018"/>
            <a:ext cx="304558" cy="638175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Up Arrow 36"/>
          <p:cNvSpPr/>
          <p:nvPr/>
        </p:nvSpPr>
        <p:spPr>
          <a:xfrm rot="10800000">
            <a:off x="6543767" y="3019215"/>
            <a:ext cx="304558" cy="638175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Up Arrow 37"/>
          <p:cNvSpPr/>
          <p:nvPr/>
        </p:nvSpPr>
        <p:spPr>
          <a:xfrm rot="10800000">
            <a:off x="10196227" y="3019215"/>
            <a:ext cx="304558" cy="638175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8482034" y="3849699"/>
            <a:ext cx="147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Top View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68779" y="5114691"/>
            <a:ext cx="5723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At least three motors are needed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2711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Reference Design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808" t="29074" r="16067" b="22963"/>
          <a:stretch/>
        </p:blipFill>
        <p:spPr>
          <a:xfrm>
            <a:off x="838200" y="1690688"/>
            <a:ext cx="97155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8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 descr="Gambar : Laptop, Macbook, Mac, naik, Keyboard, teknologi, udara, mouse, foto, Bandara, pesawat terbang, tablet, penerbangan, kantor, hitam ...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841" y="5146241"/>
            <a:ext cx="2312159" cy="154336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71650" y="365126"/>
            <a:ext cx="8667750" cy="859354"/>
          </a:xfrm>
        </p:spPr>
        <p:txBody>
          <a:bodyPr/>
          <a:lstStyle/>
          <a:p>
            <a:pPr algn="ctr"/>
            <a:r>
              <a:rPr lang="en-US" altLang="zh-HK" dirty="0" smtClean="0"/>
              <a:t>Overall system design</a:t>
            </a:r>
            <a:endParaRPr lang="zh-HK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105" t="21773" r="9831" b="50886"/>
          <a:stretch/>
        </p:blipFill>
        <p:spPr>
          <a:xfrm>
            <a:off x="6808285" y="2669216"/>
            <a:ext cx="1795295" cy="1468878"/>
          </a:xfrm>
          <a:prstGeom prst="rect">
            <a:avLst/>
          </a:prstGeom>
        </p:spPr>
      </p:pic>
      <p:pic>
        <p:nvPicPr>
          <p:cNvPr id="6" name="Picture 2" descr="Image result for é£è¡å¨çµæºé©¬è¾¾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9463730" y="2963821"/>
            <a:ext cx="1870290" cy="83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93" t="34539" r="58546" b="34516"/>
          <a:stretch/>
        </p:blipFill>
        <p:spPr>
          <a:xfrm rot="5400000">
            <a:off x="4283943" y="2781175"/>
            <a:ext cx="1698442" cy="1265084"/>
          </a:xfrm>
          <a:prstGeom prst="rect">
            <a:avLst/>
          </a:prstGeom>
        </p:spPr>
      </p:pic>
      <p:sp>
        <p:nvSpPr>
          <p:cNvPr id="33" name="向右箭號 32"/>
          <p:cNvSpPr/>
          <p:nvPr/>
        </p:nvSpPr>
        <p:spPr>
          <a:xfrm>
            <a:off x="5855709" y="3353717"/>
            <a:ext cx="822960" cy="4044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4" name="向右箭號 33"/>
          <p:cNvSpPr/>
          <p:nvPr/>
        </p:nvSpPr>
        <p:spPr>
          <a:xfrm>
            <a:off x="8651002" y="3236339"/>
            <a:ext cx="620697" cy="4044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上-下雙向箭號 6"/>
          <p:cNvSpPr/>
          <p:nvPr/>
        </p:nvSpPr>
        <p:spPr>
          <a:xfrm>
            <a:off x="4882045" y="4450429"/>
            <a:ext cx="419159" cy="89817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4" name="Picture 2" descr="Image result for é£è¡å¨çµæºé©¬è¾¾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9461800" y="3586085"/>
            <a:ext cx="1870290" cy="83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向右箭號 14"/>
          <p:cNvSpPr/>
          <p:nvPr/>
        </p:nvSpPr>
        <p:spPr>
          <a:xfrm>
            <a:off x="8651002" y="3771692"/>
            <a:ext cx="620697" cy="4044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105" t="21773" r="9831" b="50886"/>
          <a:stretch/>
        </p:blipFill>
        <p:spPr>
          <a:xfrm>
            <a:off x="6808285" y="4589475"/>
            <a:ext cx="1795295" cy="1468878"/>
          </a:xfrm>
          <a:prstGeom prst="rect">
            <a:avLst/>
          </a:prstGeom>
        </p:spPr>
      </p:pic>
      <p:pic>
        <p:nvPicPr>
          <p:cNvPr id="18" name="Picture 2" descr="Image result for é£è¡å¨çµæºé©¬è¾¾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9483510" y="4938750"/>
            <a:ext cx="1870290" cy="83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向右箭號 18"/>
          <p:cNvSpPr/>
          <p:nvPr/>
        </p:nvSpPr>
        <p:spPr>
          <a:xfrm>
            <a:off x="8653126" y="5121679"/>
            <a:ext cx="620697" cy="4044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0" name="向右箭號 19"/>
          <p:cNvSpPr/>
          <p:nvPr/>
        </p:nvSpPr>
        <p:spPr>
          <a:xfrm rot="3650592">
            <a:off x="5381211" y="4462258"/>
            <a:ext cx="1845012" cy="4044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892695" y="3051673"/>
            <a:ext cx="81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 smtClean="0"/>
              <a:t>PWM</a:t>
            </a:r>
            <a:endParaRPr lang="zh-HK" altLang="en-US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6239952" y="4176161"/>
            <a:ext cx="81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 smtClean="0"/>
              <a:t>PWM</a:t>
            </a:r>
            <a:endParaRPr lang="zh-HK" altLang="en-US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3415576" y="4453813"/>
            <a:ext cx="1572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 smtClean="0"/>
              <a:t>Serial (programming &amp; debug)</a:t>
            </a:r>
            <a:endParaRPr lang="zh-HK" altLang="en-US" dirty="0"/>
          </a:p>
        </p:txBody>
      </p:sp>
      <p:pic>
        <p:nvPicPr>
          <p:cNvPr id="10" name="圖片 9" descr="File:&lt;strong&gt;WIFI&lt;/strong&gt; icon.svg - Wikimedia Common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24071">
            <a:off x="608064" y="3370364"/>
            <a:ext cx="1264518" cy="1264518"/>
          </a:xfrm>
          <a:prstGeom prst="rect">
            <a:avLst/>
          </a:prstGeom>
        </p:spPr>
      </p:pic>
      <p:pic>
        <p:nvPicPr>
          <p:cNvPr id="27" name="圖片 26" descr="File:&lt;strong&gt;WIFI&lt;/strong&gt; icon.svg - Wikimedia Common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064812">
            <a:off x="2999226" y="2643300"/>
            <a:ext cx="1264518" cy="1264518"/>
          </a:xfrm>
          <a:prstGeom prst="rect">
            <a:avLst/>
          </a:prstGeom>
        </p:spPr>
      </p:pic>
      <p:sp>
        <p:nvSpPr>
          <p:cNvPr id="28" name="上-下雙向箭號 27"/>
          <p:cNvSpPr/>
          <p:nvPr/>
        </p:nvSpPr>
        <p:spPr>
          <a:xfrm rot="15180181">
            <a:off x="2148802" y="2869016"/>
            <a:ext cx="419159" cy="89817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4" name="Picture 3" descr="Boost &lt;strong&gt;Mobile&lt;/strong&gt; Announces Two LTE Phones Launching Mar. 7 ...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44" t="13312" r="52110" b="12500"/>
          <a:stretch/>
        </p:blipFill>
        <p:spPr>
          <a:xfrm>
            <a:off x="0" y="4759050"/>
            <a:ext cx="1107441" cy="19540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76284" y="654370"/>
            <a:ext cx="1498786" cy="14987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80289" y="662578"/>
            <a:ext cx="1498786" cy="1498786"/>
          </a:xfrm>
          <a:prstGeom prst="rect">
            <a:avLst/>
          </a:prstGeom>
        </p:spPr>
      </p:pic>
      <p:sp>
        <p:nvSpPr>
          <p:cNvPr id="23" name="Left Arrow 22"/>
          <p:cNvSpPr/>
          <p:nvPr/>
        </p:nvSpPr>
        <p:spPr>
          <a:xfrm rot="18112864">
            <a:off x="5670284" y="1887398"/>
            <a:ext cx="819150" cy="44082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Arrow 31"/>
          <p:cNvSpPr/>
          <p:nvPr/>
        </p:nvSpPr>
        <p:spPr>
          <a:xfrm rot="15291894">
            <a:off x="6266587" y="1948645"/>
            <a:ext cx="819150" cy="44082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0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Schematic 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31577" y="1825625"/>
            <a:ext cx="4474283" cy="4351338"/>
          </a:xfrm>
        </p:spPr>
        <p:txBody>
          <a:bodyPr/>
          <a:lstStyle/>
          <a:p>
            <a:r>
              <a:rPr lang="en-US" dirty="0" smtClean="0"/>
              <a:t>Signal Wire connection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366" t="38965" r="9069" b="19277"/>
          <a:stretch/>
        </p:blipFill>
        <p:spPr>
          <a:xfrm>
            <a:off x="364670" y="2558736"/>
            <a:ext cx="6934201" cy="330925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512193"/>
              </p:ext>
            </p:extLst>
          </p:nvPr>
        </p:nvGraphicFramePr>
        <p:xfrm>
          <a:off x="7431575" y="2457233"/>
          <a:ext cx="4657788" cy="22199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64447">
                  <a:extLst>
                    <a:ext uri="{9D8B030D-6E8A-4147-A177-3AD203B41FA5}">
                      <a16:colId xmlns:a16="http://schemas.microsoft.com/office/drawing/2014/main" val="1271594681"/>
                    </a:ext>
                  </a:extLst>
                </a:gridCol>
                <a:gridCol w="1164447">
                  <a:extLst>
                    <a:ext uri="{9D8B030D-6E8A-4147-A177-3AD203B41FA5}">
                      <a16:colId xmlns:a16="http://schemas.microsoft.com/office/drawing/2014/main" val="353074855"/>
                    </a:ext>
                  </a:extLst>
                </a:gridCol>
                <a:gridCol w="1164447">
                  <a:extLst>
                    <a:ext uri="{9D8B030D-6E8A-4147-A177-3AD203B41FA5}">
                      <a16:colId xmlns:a16="http://schemas.microsoft.com/office/drawing/2014/main" val="2989512575"/>
                    </a:ext>
                  </a:extLst>
                </a:gridCol>
                <a:gridCol w="1164447">
                  <a:extLst>
                    <a:ext uri="{9D8B030D-6E8A-4147-A177-3AD203B41FA5}">
                      <a16:colId xmlns:a16="http://schemas.microsoft.com/office/drawing/2014/main" val="571943413"/>
                    </a:ext>
                  </a:extLst>
                </a:gridCol>
              </a:tblGrid>
              <a:tr h="0">
                <a:tc rowSpan="6">
                  <a:txBody>
                    <a:bodyPr/>
                    <a:lstStyle/>
                    <a:p>
                      <a:r>
                        <a:rPr lang="en-US" dirty="0" smtClean="0"/>
                        <a:t>D1</a:t>
                      </a:r>
                      <a:r>
                        <a:rPr lang="en-US" baseline="0" dirty="0" smtClean="0"/>
                        <a:t> mini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IN1</a:t>
                      </a:r>
                      <a:endParaRPr lang="en-US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dirty="0" smtClean="0"/>
                        <a:t>Motor</a:t>
                      </a:r>
                      <a:r>
                        <a:rPr lang="en-US" baseline="0" dirty="0" smtClean="0"/>
                        <a:t> Drive1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92654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IN2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5876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IN3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21759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IN4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9894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IN2</a:t>
                      </a:r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Motor</a:t>
                      </a:r>
                    </a:p>
                    <a:p>
                      <a:r>
                        <a:rPr lang="en-US" dirty="0" smtClean="0"/>
                        <a:t>Driver</a:t>
                      </a:r>
                      <a:r>
                        <a:rPr lang="en-US" baseline="0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8851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In2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31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283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18E6EE27F41C48A48510B4F3A0A28F" ma:contentTypeVersion="" ma:contentTypeDescription="Create a new document." ma:contentTypeScope="" ma:versionID="e07b6a3e93b012ef658ce2f8ee29a0e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2384c6cc0088fcedbaf6edaf557def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4CEA87-06BC-4117-B18E-C2F6DB5BC9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8FE50A-8B78-4A18-B373-3A0A1A94FA05}">
  <ds:schemaRefs>
    <ds:schemaRef ds:uri="http://purl.org/dc/elements/1.1/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263F068-E810-4D2D-99E6-60C8D73B0D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3328</TotalTime>
  <Words>459</Words>
  <Application>Microsoft Office PowerPoint</Application>
  <PresentationFormat>Widescreen</PresentationFormat>
  <Paragraphs>141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新細明體</vt:lpstr>
      <vt:lpstr>Arial</vt:lpstr>
      <vt:lpstr>Calibri</vt:lpstr>
      <vt:lpstr>Calibri Light</vt:lpstr>
      <vt:lpstr>Symbol</vt:lpstr>
      <vt:lpstr>Times New Roman</vt:lpstr>
      <vt:lpstr>Office 佈景主題</vt:lpstr>
      <vt:lpstr>Model Blimp Design Competition Soldering Workshop by  Youth College (International) / VTC 09:30 – 11:00 11:00 – 12:30</vt:lpstr>
      <vt:lpstr>Lecturer</vt:lpstr>
      <vt:lpstr>Wifi and file download</vt:lpstr>
      <vt:lpstr>Content</vt:lpstr>
      <vt:lpstr>System design of Airship control</vt:lpstr>
      <vt:lpstr>System design of Airship control</vt:lpstr>
      <vt:lpstr>Reference Design</vt:lpstr>
      <vt:lpstr>Overall system design</vt:lpstr>
      <vt:lpstr>Schematic Diagram</vt:lpstr>
      <vt:lpstr>2. Soldering practice on Multi-purpose PCB</vt:lpstr>
      <vt:lpstr>Prepare Solder Iron</vt:lpstr>
      <vt:lpstr>Prepare Solder Iron</vt:lpstr>
      <vt:lpstr>Soldering practice – Try to solder two wires  on a multipurpose PCB</vt:lpstr>
      <vt:lpstr>Soldering practice – Try to solder two wires  on a multipurpose PCB</vt:lpstr>
      <vt:lpstr>2. Soldering of Arduino D1 min and Driver</vt:lpstr>
      <vt:lpstr>1. Signal wire from D1 mini to Driver1</vt:lpstr>
      <vt:lpstr>2. Signal wire from D1 mini to Driver1</vt:lpstr>
      <vt:lpstr>3. Supply wire between Battery and controller</vt:lpstr>
      <vt:lpstr>3. Supply wire between Battery and controller</vt:lpstr>
      <vt:lpstr>3. Supply wire between Battery and controller</vt:lpstr>
      <vt:lpstr>3. Supply wire between Battery and controller</vt:lpstr>
      <vt:lpstr>3. Supply wire between Battery and controller</vt:lpstr>
      <vt:lpstr>3. Connect to Motors</vt:lpstr>
      <vt:lpstr>Checking</vt:lpstr>
      <vt:lpstr>Q &amp;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Youth College (International)</dc:title>
  <dc:creator>Raymond C K Kwok</dc:creator>
  <cp:lastModifiedBy>LEUNG Wai Ho, Edmond</cp:lastModifiedBy>
  <cp:revision>221</cp:revision>
  <dcterms:created xsi:type="dcterms:W3CDTF">2018-07-28T02:14:31Z</dcterms:created>
  <dcterms:modified xsi:type="dcterms:W3CDTF">2019-05-11T09:18:48Z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0x0101001818E6EE27F41C48A48510B4F3A0A28F</vt:lpwstr>
  </property>
</Properties>
</file>